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文層級一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00"/>
            </a:lvl1pPr>
            <a:lvl2pPr marL="990600" indent="-381000" defTabSz="701675">
              <a:lnSpc>
                <a:spcPct val="100000"/>
              </a:lnSpc>
              <a:spcBef>
                <a:spcPts val="0"/>
              </a:spcBef>
              <a:defRPr b="1" sz="3000"/>
            </a:lvl2pPr>
            <a:lvl3pPr marL="1600200" indent="-381000" defTabSz="701675">
              <a:lnSpc>
                <a:spcPct val="100000"/>
              </a:lnSpc>
              <a:spcBef>
                <a:spcPts val="0"/>
              </a:spcBef>
              <a:defRPr b="1" sz="3000"/>
            </a:lvl3pPr>
            <a:lvl4pPr marL="2209800" indent="-381000" defTabSz="701675">
              <a:lnSpc>
                <a:spcPct val="100000"/>
              </a:lnSpc>
              <a:spcBef>
                <a:spcPts val="0"/>
              </a:spcBef>
              <a:defRPr b="1" sz="3000"/>
            </a:lvl4pPr>
            <a:lvl5pPr marL="2819400" indent="-381000" defTabSz="701675">
              <a:lnSpc>
                <a:spcPct val="100000"/>
              </a:lnSpc>
              <a:spcBef>
                <a:spcPts val="0"/>
              </a:spcBef>
              <a:defRPr b="1" sz="3000"/>
            </a:lvl5pPr>
          </a:lstStyle>
          <a:p>
            <a:pPr/>
            <a:r>
              <a:t>作者和日期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簡報標題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13" name="內文層級一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簡報子標題</a:t>
            </a:r>
          </a:p>
        </p:txBody>
      </p:sp>
      <p:sp>
        <p:nvSpPr>
          <p:cNvPr id="1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聲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內文層級一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聲明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重要事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內文層級一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詳細資訊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</a:lstStyle>
          <a:p>
            <a:pPr/>
            <a:r>
              <a:t>詳細資訊</a:t>
            </a:r>
          </a:p>
        </p:txBody>
      </p:sp>
      <p:sp>
        <p:nvSpPr>
          <p:cNvPr id="1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內文層級一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00"/>
            </a:lvl1pPr>
            <a:lvl2pPr marL="990600" indent="-381000" defTabSz="701675">
              <a:lnSpc>
                <a:spcPct val="100000"/>
              </a:lnSpc>
              <a:spcBef>
                <a:spcPts val="0"/>
              </a:spcBef>
              <a:defRPr b="1" sz="3000"/>
            </a:lvl2pPr>
            <a:lvl3pPr marL="1600200" indent="-381000" defTabSz="701675">
              <a:lnSpc>
                <a:spcPct val="100000"/>
              </a:lnSpc>
              <a:spcBef>
                <a:spcPts val="0"/>
              </a:spcBef>
              <a:defRPr b="1" sz="3000"/>
            </a:lvl3pPr>
            <a:lvl4pPr marL="2209800" indent="-381000" defTabSz="701675">
              <a:lnSpc>
                <a:spcPct val="100000"/>
              </a:lnSpc>
              <a:spcBef>
                <a:spcPts val="0"/>
              </a:spcBef>
              <a:defRPr b="1" sz="3000"/>
            </a:lvl4pPr>
            <a:lvl5pPr marL="2819400" indent="-381000" defTabSz="701675">
              <a:lnSpc>
                <a:spcPct val="100000"/>
              </a:lnSpc>
              <a:spcBef>
                <a:spcPts val="0"/>
              </a:spcBef>
              <a:defRPr b="1" sz="3000"/>
            </a:lvl5pPr>
          </a:lstStyle>
          <a:p>
            <a:pPr/>
            <a:r>
              <a:t>出處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內文層級一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「著名的引言」</a:t>
            </a:r>
          </a:p>
        </p:txBody>
      </p:sp>
      <p:sp>
        <p:nvSpPr>
          <p:cNvPr id="11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影像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影像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影像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影像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簡報標題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23" name="內文層級一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00"/>
            </a:lvl1pPr>
            <a:lvl2pPr marL="990600" indent="-381000" defTabSz="701675">
              <a:lnSpc>
                <a:spcPct val="100000"/>
              </a:lnSpc>
              <a:spcBef>
                <a:spcPts val="0"/>
              </a:spcBef>
              <a:defRPr b="1" sz="3000"/>
            </a:lvl2pPr>
            <a:lvl3pPr marL="1600200" indent="-381000" defTabSz="701675">
              <a:lnSpc>
                <a:spcPct val="100000"/>
              </a:lnSpc>
              <a:spcBef>
                <a:spcPts val="0"/>
              </a:spcBef>
              <a:defRPr b="1" sz="3000"/>
            </a:lvl3pPr>
            <a:lvl4pPr marL="2209800" indent="-381000" defTabSz="701675">
              <a:lnSpc>
                <a:spcPct val="100000"/>
              </a:lnSpc>
              <a:spcBef>
                <a:spcPts val="0"/>
              </a:spcBef>
              <a:defRPr b="1" sz="3000"/>
            </a:lvl4pPr>
            <a:lvl5pPr marL="2819400" indent="-381000" defTabSz="701675">
              <a:lnSpc>
                <a:spcPct val="100000"/>
              </a:lnSpc>
              <a:spcBef>
                <a:spcPts val="0"/>
              </a:spcBef>
              <a:defRPr b="1" sz="3000"/>
            </a:lvl5pPr>
          </a:lstStyle>
          <a:p>
            <a:pPr/>
            <a:r>
              <a:t>作者和日期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內文層級一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簡報子標題</a:t>
            </a:r>
          </a:p>
        </p:txBody>
      </p:sp>
      <p:sp>
        <p:nvSpPr>
          <p:cNvPr id="2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幻燈片標題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幻燈片標題</a:t>
            </a:r>
          </a:p>
        </p:txBody>
      </p:sp>
      <p:sp>
        <p:nvSpPr>
          <p:cNvPr id="34" name="內文層級一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燈片編號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燈片標題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43" name="內文層級一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726440">
              <a:lnSpc>
                <a:spcPct val="100000"/>
              </a:lnSpc>
              <a:spcBef>
                <a:spcPts val="0"/>
              </a:spcBef>
              <a:defRPr b="1"/>
            </a:lvl2pPr>
            <a:lvl3pPr defTabSz="726440">
              <a:lnSpc>
                <a:spcPct val="100000"/>
              </a:lnSpc>
              <a:spcBef>
                <a:spcPts val="0"/>
              </a:spcBef>
              <a:defRPr b="1"/>
            </a:lvl3pPr>
            <a:lvl4pPr defTabSz="726440">
              <a:lnSpc>
                <a:spcPct val="100000"/>
              </a:lnSpc>
              <a:spcBef>
                <a:spcPts val="0"/>
              </a:spcBef>
              <a:defRPr b="1"/>
            </a:lvl4pPr>
            <a:lvl5pPr defTabSz="72644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內文層級一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幻燈片項目符號文字</a:t>
            </a:r>
          </a:p>
        </p:txBody>
      </p:sp>
      <p:sp>
        <p:nvSpPr>
          <p:cNvPr id="4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內文層級一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726440">
              <a:lnSpc>
                <a:spcPct val="100000"/>
              </a:lnSpc>
              <a:spcBef>
                <a:spcPts val="0"/>
              </a:spcBef>
              <a:defRPr b="1"/>
            </a:lvl2pPr>
            <a:lvl3pPr defTabSz="726440">
              <a:lnSpc>
                <a:spcPct val="100000"/>
              </a:lnSpc>
              <a:spcBef>
                <a:spcPts val="0"/>
              </a:spcBef>
              <a:defRPr b="1"/>
            </a:lvl3pPr>
            <a:lvl4pPr defTabSz="726440">
              <a:lnSpc>
                <a:spcPct val="100000"/>
              </a:lnSpc>
              <a:spcBef>
                <a:spcPts val="0"/>
              </a:spcBef>
              <a:defRPr b="1"/>
            </a:lvl4pPr>
            <a:lvl5pPr defTabSz="72644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內文層級一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幻燈片項目符號文字</a:t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幻燈片標題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6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節標題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章節標題</a:t>
            </a:r>
          </a:p>
        </p:txBody>
      </p:sp>
      <p:sp>
        <p:nvSpPr>
          <p:cNvPr id="72" name="幻燈片編號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燈片標題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80" name="內文層級一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726440">
              <a:lnSpc>
                <a:spcPct val="100000"/>
              </a:lnSpc>
              <a:spcBef>
                <a:spcPts val="0"/>
              </a:spcBef>
              <a:defRPr b="1"/>
            </a:lvl2pPr>
            <a:lvl3pPr defTabSz="726440">
              <a:lnSpc>
                <a:spcPct val="100000"/>
              </a:lnSpc>
              <a:spcBef>
                <a:spcPts val="0"/>
              </a:spcBef>
              <a:defRPr b="1"/>
            </a:lvl3pPr>
            <a:lvl4pPr defTabSz="726440">
              <a:lnSpc>
                <a:spcPct val="100000"/>
              </a:lnSpc>
              <a:spcBef>
                <a:spcPts val="0"/>
              </a:spcBef>
              <a:defRPr b="1"/>
            </a:lvl4pPr>
            <a:lvl5pPr defTabSz="72644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程標題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議程標題</a:t>
            </a:r>
          </a:p>
        </p:txBody>
      </p:sp>
      <p:sp>
        <p:nvSpPr>
          <p:cNvPr id="89" name="內文層級一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726440">
              <a:lnSpc>
                <a:spcPct val="100000"/>
              </a:lnSpc>
              <a:spcBef>
                <a:spcPts val="0"/>
              </a:spcBef>
              <a:defRPr b="1"/>
            </a:lvl2pPr>
            <a:lvl3pPr defTabSz="726440">
              <a:lnSpc>
                <a:spcPct val="100000"/>
              </a:lnSpc>
              <a:spcBef>
                <a:spcPts val="0"/>
              </a:spcBef>
              <a:defRPr b="1"/>
            </a:lvl3pPr>
            <a:lvl4pPr defTabSz="726440">
              <a:lnSpc>
                <a:spcPct val="100000"/>
              </a:lnSpc>
              <a:spcBef>
                <a:spcPts val="0"/>
              </a:spcBef>
              <a:defRPr b="1"/>
            </a:lvl4pPr>
            <a:lvl5pPr defTabSz="72644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pPr/>
            <a:r>
              <a:t>議程副標題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內文層級一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議程主題</a:t>
            </a:r>
          </a:p>
        </p:txBody>
      </p:sp>
      <p:sp>
        <p:nvSpPr>
          <p:cNvPr id="9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大標題文字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DanielSWolf/rhubarb-lip-sync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asdb7b78/text_to_animation" TargetMode="External"/><Relationship Id="rId3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loud.google.com/text-to-speech/docs/libraries" TargetMode="External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DanielSWolf/rhubarb-lip-sync/releases" TargetMode="External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-to-Animation User Guide"/>
          <p:cNvSpPr txBox="1"/>
          <p:nvPr>
            <p:ph type="title"/>
          </p:nvPr>
        </p:nvSpPr>
        <p:spPr>
          <a:xfrm>
            <a:off x="1206495" y="2574990"/>
            <a:ext cx="21971006" cy="4648203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Text-to-Animation User Guide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將'res'資料夾和'rhubarb.exe'(或'rhubarb')放入'text_to_animation'"/>
          <p:cNvSpPr txBox="1"/>
          <p:nvPr>
            <p:ph type="body" sz="quarter" idx="1"/>
          </p:nvPr>
        </p:nvSpPr>
        <p:spPr>
          <a:xfrm>
            <a:off x="1206500" y="2372961"/>
            <a:ext cx="21971000" cy="934780"/>
          </a:xfrm>
          <a:prstGeom prst="rect">
            <a:avLst/>
          </a:prstGeom>
        </p:spPr>
        <p:txBody>
          <a:bodyPr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/>
            </a:lvl1pPr>
          </a:lstStyle>
          <a:p>
            <a:pPr/>
            <a:r>
              <a:t>Put folder ‘res' and ‘rhubarb.exe’(or'rhubarb') to ‘text_to_animation'.</a:t>
            </a:r>
          </a:p>
        </p:txBody>
      </p:sp>
      <p:pic>
        <p:nvPicPr>
          <p:cNvPr id="199" name="截圖 2021-11-19 下午6.19.14.png" descr="截圖 2021-11-19 下午6.19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3159" y="4305839"/>
            <a:ext cx="17997681" cy="814134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箭頭"/>
          <p:cNvSpPr/>
          <p:nvPr/>
        </p:nvSpPr>
        <p:spPr>
          <a:xfrm>
            <a:off x="6716190" y="9604975"/>
            <a:ext cx="1270002" cy="1270002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EA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1" name="箭頭"/>
          <p:cNvSpPr/>
          <p:nvPr/>
        </p:nvSpPr>
        <p:spPr>
          <a:xfrm>
            <a:off x="6716190" y="9178434"/>
            <a:ext cx="1270002" cy="1270002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EA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2" name="Rhubar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Rhubarb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et up virtual environment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Set up virtual environment</a:t>
            </a:r>
          </a:p>
        </p:txBody>
      </p:sp>
      <p:pic>
        <p:nvPicPr>
          <p:cNvPr id="205" name="截圖 2021-11-19 下午6.24.57.png" descr="截圖 2021-11-19 下午6.24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8547" y="2906833"/>
            <a:ext cx="19486907" cy="7902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nstall Python package in virtual env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Install Python package in virtual env</a:t>
            </a:r>
          </a:p>
        </p:txBody>
      </p:sp>
      <p:sp>
        <p:nvSpPr>
          <p:cNvPr id="208" name="Command: 'pip3 install --upgrade google-cloud-texttospeech imageio'"/>
          <p:cNvSpPr txBox="1"/>
          <p:nvPr>
            <p:ph type="body" sz="quarter" idx="1"/>
          </p:nvPr>
        </p:nvSpPr>
        <p:spPr>
          <a:xfrm>
            <a:off x="1206500" y="2372961"/>
            <a:ext cx="21971000" cy="934780"/>
          </a:xfrm>
          <a:prstGeom prst="rect">
            <a:avLst/>
          </a:prstGeom>
        </p:spPr>
        <p:txBody>
          <a:bodyPr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/>
            </a:lvl1pPr>
          </a:lstStyle>
          <a:p>
            <a:pPr/>
            <a:r>
              <a:t>Command: 'pip3 install --upgrade google-cloud-texttospeech imageio'</a:t>
            </a:r>
          </a:p>
        </p:txBody>
      </p:sp>
      <p:pic>
        <p:nvPicPr>
          <p:cNvPr id="209" name="截圖 2021-11-19 下午6.33.02.png" descr="截圖 2021-11-19 下午6.33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1688" y="3571364"/>
            <a:ext cx="15220623" cy="9610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線條"/>
          <p:cNvSpPr/>
          <p:nvPr/>
        </p:nvSpPr>
        <p:spPr>
          <a:xfrm>
            <a:off x="5549051" y="8981130"/>
            <a:ext cx="3421180" cy="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14" name="source…"/>
          <p:cNvGrpSpPr/>
          <p:nvPr/>
        </p:nvGrpSpPr>
        <p:grpSpPr>
          <a:xfrm>
            <a:off x="1390603" y="3906082"/>
            <a:ext cx="1983516" cy="1524002"/>
            <a:chOff x="0" y="0"/>
            <a:chExt cx="1983515" cy="1524001"/>
          </a:xfrm>
        </p:grpSpPr>
        <p:sp>
          <p:nvSpPr>
            <p:cNvPr id="212" name="矩形"/>
            <p:cNvSpPr/>
            <p:nvPr/>
          </p:nvSpPr>
          <p:spPr>
            <a:xfrm>
              <a:off x="0" y="-1"/>
              <a:ext cx="1983516" cy="1524003"/>
            </a:xfrm>
            <a:prstGeom prst="rect">
              <a:avLst/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3" name="source…"/>
            <p:cNvSpPr txBox="1"/>
            <p:nvPr/>
          </p:nvSpPr>
          <p:spPr>
            <a:xfrm>
              <a:off x="0" y="96268"/>
              <a:ext cx="1983516" cy="1331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825500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source</a:t>
              </a:r>
            </a:p>
            <a:p>
              <a:pPr defTabSz="825500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pptx</a:t>
              </a:r>
            </a:p>
          </p:txBody>
        </p:sp>
      </p:grpSp>
      <p:sp>
        <p:nvSpPr>
          <p:cNvPr id="215" name="使用流程"/>
          <p:cNvSpPr txBox="1"/>
          <p:nvPr>
            <p:ph type="title" idx="4294967295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/>
          <a:p>
            <a:pPr defTabSz="2145738">
              <a:defRPr spc="-200" sz="7400"/>
            </a:pPr>
            <a:r>
              <a:t>W</a:t>
            </a:r>
            <a:r>
              <a:rPr spc="-194" sz="7200"/>
              <a:t>orkflow</a:t>
            </a:r>
          </a:p>
        </p:txBody>
      </p:sp>
      <p:grpSp>
        <p:nvGrpSpPr>
          <p:cNvPr id="218" name="0_pptx_to_text.py"/>
          <p:cNvGrpSpPr/>
          <p:nvPr/>
        </p:nvGrpSpPr>
        <p:grpSpPr>
          <a:xfrm>
            <a:off x="4655585" y="3398082"/>
            <a:ext cx="3810003" cy="2540002"/>
            <a:chOff x="0" y="0"/>
            <a:chExt cx="3810001" cy="2540000"/>
          </a:xfrm>
        </p:grpSpPr>
        <p:sp>
          <p:nvSpPr>
            <p:cNvPr id="216" name="矩形"/>
            <p:cNvSpPr/>
            <p:nvPr/>
          </p:nvSpPr>
          <p:spPr>
            <a:xfrm>
              <a:off x="-1" y="0"/>
              <a:ext cx="3810003" cy="2540001"/>
            </a:xfrm>
            <a:prstGeom prst="rect">
              <a:avLst/>
            </a:prstGeom>
            <a:solidFill>
              <a:srgbClr val="FEAD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7" name="0_pptx_to_text.py"/>
            <p:cNvSpPr txBox="1"/>
            <p:nvPr/>
          </p:nvSpPr>
          <p:spPr>
            <a:xfrm>
              <a:off x="-1" y="290452"/>
              <a:ext cx="3810003" cy="19590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0_pptx_to_text.py</a:t>
              </a:r>
            </a:p>
          </p:txBody>
        </p:sp>
      </p:grpSp>
      <p:grpSp>
        <p:nvGrpSpPr>
          <p:cNvPr id="221" name="1_text_to_wav.py"/>
          <p:cNvGrpSpPr/>
          <p:nvPr/>
        </p:nvGrpSpPr>
        <p:grpSpPr>
          <a:xfrm>
            <a:off x="13345690" y="3398082"/>
            <a:ext cx="3810002" cy="2540002"/>
            <a:chOff x="0" y="0"/>
            <a:chExt cx="3810001" cy="2540000"/>
          </a:xfrm>
        </p:grpSpPr>
        <p:sp>
          <p:nvSpPr>
            <p:cNvPr id="219" name="矩形"/>
            <p:cNvSpPr/>
            <p:nvPr/>
          </p:nvSpPr>
          <p:spPr>
            <a:xfrm>
              <a:off x="-1" y="0"/>
              <a:ext cx="3810003" cy="2540001"/>
            </a:xfrm>
            <a:prstGeom prst="rect">
              <a:avLst/>
            </a:prstGeom>
            <a:solidFill>
              <a:srgbClr val="FEAD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0" name="1_text_to_wav.py"/>
            <p:cNvSpPr txBox="1"/>
            <p:nvPr/>
          </p:nvSpPr>
          <p:spPr>
            <a:xfrm>
              <a:off x="-1" y="290452"/>
              <a:ext cx="3810003" cy="19590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1_text_to_wav.py</a:t>
              </a:r>
            </a:p>
          </p:txBody>
        </p:sp>
      </p:grpSp>
      <p:grpSp>
        <p:nvGrpSpPr>
          <p:cNvPr id="224" name="Wav"/>
          <p:cNvGrpSpPr/>
          <p:nvPr/>
        </p:nvGrpSpPr>
        <p:grpSpPr>
          <a:xfrm>
            <a:off x="19138602" y="3906082"/>
            <a:ext cx="2051750" cy="1524002"/>
            <a:chOff x="0" y="0"/>
            <a:chExt cx="2051748" cy="1524001"/>
          </a:xfrm>
        </p:grpSpPr>
        <p:sp>
          <p:nvSpPr>
            <p:cNvPr id="222" name="矩形"/>
            <p:cNvSpPr/>
            <p:nvPr/>
          </p:nvSpPr>
          <p:spPr>
            <a:xfrm>
              <a:off x="0" y="-1"/>
              <a:ext cx="2051749" cy="1524003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3" name="Wav"/>
            <p:cNvSpPr txBox="1"/>
            <p:nvPr/>
          </p:nvSpPr>
          <p:spPr>
            <a:xfrm>
              <a:off x="0" y="252352"/>
              <a:ext cx="2051749" cy="10192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Wav</a:t>
              </a:r>
            </a:p>
          </p:txBody>
        </p:sp>
      </p:grpSp>
      <p:grpSp>
        <p:nvGrpSpPr>
          <p:cNvPr id="227" name="Rhubarb"/>
          <p:cNvGrpSpPr/>
          <p:nvPr/>
        </p:nvGrpSpPr>
        <p:grpSpPr>
          <a:xfrm>
            <a:off x="1306747" y="7711130"/>
            <a:ext cx="3810003" cy="2540002"/>
            <a:chOff x="0" y="0"/>
            <a:chExt cx="3810001" cy="2540000"/>
          </a:xfrm>
        </p:grpSpPr>
        <p:sp>
          <p:nvSpPr>
            <p:cNvPr id="225" name="矩形"/>
            <p:cNvSpPr/>
            <p:nvPr/>
          </p:nvSpPr>
          <p:spPr>
            <a:xfrm>
              <a:off x="-1" y="0"/>
              <a:ext cx="3810003" cy="2540001"/>
            </a:xfrm>
            <a:prstGeom prst="rect">
              <a:avLst/>
            </a:prstGeom>
            <a:solidFill>
              <a:srgbClr val="FEAD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6" name="Rhubarb"/>
            <p:cNvSpPr txBox="1"/>
            <p:nvPr/>
          </p:nvSpPr>
          <p:spPr>
            <a:xfrm>
              <a:off x="-1" y="760352"/>
              <a:ext cx="3810003" cy="10192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Rhubarb</a:t>
              </a:r>
            </a:p>
          </p:txBody>
        </p:sp>
      </p:grpSp>
      <p:grpSp>
        <p:nvGrpSpPr>
          <p:cNvPr id="230" name="mouth.txt"/>
          <p:cNvGrpSpPr/>
          <p:nvPr/>
        </p:nvGrpSpPr>
        <p:grpSpPr>
          <a:xfrm>
            <a:off x="6115282" y="8219130"/>
            <a:ext cx="2051751" cy="1524002"/>
            <a:chOff x="0" y="0"/>
            <a:chExt cx="2051749" cy="1524001"/>
          </a:xfrm>
        </p:grpSpPr>
        <p:sp>
          <p:nvSpPr>
            <p:cNvPr id="228" name="矩形"/>
            <p:cNvSpPr/>
            <p:nvPr/>
          </p:nvSpPr>
          <p:spPr>
            <a:xfrm>
              <a:off x="0" y="-1"/>
              <a:ext cx="2051750" cy="152400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9" name="mouth.txt"/>
            <p:cNvSpPr txBox="1"/>
            <p:nvPr/>
          </p:nvSpPr>
          <p:spPr>
            <a:xfrm>
              <a:off x="0" y="469444"/>
              <a:ext cx="2051750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mouth.txt</a:t>
              </a:r>
            </a:p>
          </p:txBody>
        </p:sp>
      </p:grpSp>
      <p:grpSp>
        <p:nvGrpSpPr>
          <p:cNvPr id="233" name="2_make_gif.py"/>
          <p:cNvGrpSpPr/>
          <p:nvPr/>
        </p:nvGrpSpPr>
        <p:grpSpPr>
          <a:xfrm>
            <a:off x="9165566" y="7711130"/>
            <a:ext cx="3810002" cy="2540002"/>
            <a:chOff x="0" y="0"/>
            <a:chExt cx="3810001" cy="2540000"/>
          </a:xfrm>
        </p:grpSpPr>
        <p:sp>
          <p:nvSpPr>
            <p:cNvPr id="231" name="矩形"/>
            <p:cNvSpPr/>
            <p:nvPr/>
          </p:nvSpPr>
          <p:spPr>
            <a:xfrm>
              <a:off x="-1" y="0"/>
              <a:ext cx="3810003" cy="2540001"/>
            </a:xfrm>
            <a:prstGeom prst="rect">
              <a:avLst/>
            </a:prstGeom>
            <a:solidFill>
              <a:srgbClr val="FEAD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2" name="2_make_gif.py"/>
            <p:cNvSpPr txBox="1"/>
            <p:nvPr/>
          </p:nvSpPr>
          <p:spPr>
            <a:xfrm>
              <a:off x="-1" y="290452"/>
              <a:ext cx="3810003" cy="19590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2_make_gif.py</a:t>
              </a:r>
            </a:p>
          </p:txBody>
        </p:sp>
      </p:grpSp>
      <p:grpSp>
        <p:nvGrpSpPr>
          <p:cNvPr id="236" name="Gif"/>
          <p:cNvGrpSpPr/>
          <p:nvPr/>
        </p:nvGrpSpPr>
        <p:grpSpPr>
          <a:xfrm>
            <a:off x="14625764" y="8219130"/>
            <a:ext cx="1983517" cy="1524002"/>
            <a:chOff x="0" y="0"/>
            <a:chExt cx="1983515" cy="1524001"/>
          </a:xfrm>
        </p:grpSpPr>
        <p:sp>
          <p:nvSpPr>
            <p:cNvPr id="234" name="矩形"/>
            <p:cNvSpPr/>
            <p:nvPr/>
          </p:nvSpPr>
          <p:spPr>
            <a:xfrm>
              <a:off x="0" y="-1"/>
              <a:ext cx="1983516" cy="1524003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5" name="Gif"/>
            <p:cNvSpPr txBox="1"/>
            <p:nvPr/>
          </p:nvSpPr>
          <p:spPr>
            <a:xfrm>
              <a:off x="0" y="252352"/>
              <a:ext cx="1983516" cy="10192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Gif</a:t>
              </a:r>
            </a:p>
          </p:txBody>
        </p:sp>
      </p:grpSp>
      <p:grpSp>
        <p:nvGrpSpPr>
          <p:cNvPr id="239" name="3_insert_to_ppt.py"/>
          <p:cNvGrpSpPr/>
          <p:nvPr/>
        </p:nvGrpSpPr>
        <p:grpSpPr>
          <a:xfrm>
            <a:off x="18259476" y="7711130"/>
            <a:ext cx="3810002" cy="2540002"/>
            <a:chOff x="0" y="0"/>
            <a:chExt cx="3810001" cy="2540000"/>
          </a:xfrm>
        </p:grpSpPr>
        <p:sp>
          <p:nvSpPr>
            <p:cNvPr id="237" name="矩形"/>
            <p:cNvSpPr/>
            <p:nvPr/>
          </p:nvSpPr>
          <p:spPr>
            <a:xfrm>
              <a:off x="-1" y="0"/>
              <a:ext cx="3810003" cy="2540001"/>
            </a:xfrm>
            <a:prstGeom prst="rect">
              <a:avLst/>
            </a:prstGeom>
            <a:solidFill>
              <a:srgbClr val="FEAD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8" name="3_insert_to_ppt.py"/>
            <p:cNvSpPr txBox="1"/>
            <p:nvPr/>
          </p:nvSpPr>
          <p:spPr>
            <a:xfrm>
              <a:off x="-1" y="290452"/>
              <a:ext cx="3810003" cy="19590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3_insert_to_ppt.py</a:t>
              </a:r>
            </a:p>
          </p:txBody>
        </p:sp>
      </p:grpSp>
      <p:grpSp>
        <p:nvGrpSpPr>
          <p:cNvPr id="242" name="Pptx"/>
          <p:cNvGrpSpPr/>
          <p:nvPr/>
        </p:nvGrpSpPr>
        <p:grpSpPr>
          <a:xfrm>
            <a:off x="19172719" y="11402786"/>
            <a:ext cx="1983517" cy="1524002"/>
            <a:chOff x="0" y="0"/>
            <a:chExt cx="1983515" cy="1524001"/>
          </a:xfrm>
        </p:grpSpPr>
        <p:sp>
          <p:nvSpPr>
            <p:cNvPr id="240" name="矩形"/>
            <p:cNvSpPr/>
            <p:nvPr/>
          </p:nvSpPr>
          <p:spPr>
            <a:xfrm>
              <a:off x="0" y="-1"/>
              <a:ext cx="1983516" cy="1524003"/>
            </a:xfrm>
            <a:prstGeom prst="rect">
              <a:avLst/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1" name="Pptx"/>
            <p:cNvSpPr txBox="1"/>
            <p:nvPr/>
          </p:nvSpPr>
          <p:spPr>
            <a:xfrm>
              <a:off x="0" y="252352"/>
              <a:ext cx="1983516" cy="10192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Pptx</a:t>
              </a:r>
            </a:p>
          </p:txBody>
        </p:sp>
      </p:grpSp>
      <p:grpSp>
        <p:nvGrpSpPr>
          <p:cNvPr id="245" name="source…"/>
          <p:cNvGrpSpPr/>
          <p:nvPr/>
        </p:nvGrpSpPr>
        <p:grpSpPr>
          <a:xfrm>
            <a:off x="9913880" y="11402786"/>
            <a:ext cx="1983517" cy="1524002"/>
            <a:chOff x="0" y="0"/>
            <a:chExt cx="1983515" cy="1524001"/>
          </a:xfrm>
        </p:grpSpPr>
        <p:sp>
          <p:nvSpPr>
            <p:cNvPr id="243" name="矩形"/>
            <p:cNvSpPr/>
            <p:nvPr/>
          </p:nvSpPr>
          <p:spPr>
            <a:xfrm>
              <a:off x="0" y="-1"/>
              <a:ext cx="1983516" cy="1524003"/>
            </a:xfrm>
            <a:prstGeom prst="rect">
              <a:avLst/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4" name="source…"/>
            <p:cNvSpPr txBox="1"/>
            <p:nvPr/>
          </p:nvSpPr>
          <p:spPr>
            <a:xfrm>
              <a:off x="0" y="96268"/>
              <a:ext cx="1983516" cy="1331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825500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source</a:t>
              </a:r>
            </a:p>
            <a:p>
              <a:pPr defTabSz="825500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PNG</a:t>
              </a:r>
            </a:p>
          </p:txBody>
        </p:sp>
      </p:grpSp>
      <p:sp>
        <p:nvSpPr>
          <p:cNvPr id="246" name="線條"/>
          <p:cNvSpPr/>
          <p:nvPr/>
        </p:nvSpPr>
        <p:spPr>
          <a:xfrm>
            <a:off x="3541000" y="4668082"/>
            <a:ext cx="947706" cy="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7" name="線條"/>
          <p:cNvSpPr/>
          <p:nvPr/>
        </p:nvSpPr>
        <p:spPr>
          <a:xfrm>
            <a:off x="8698823" y="4668082"/>
            <a:ext cx="4413633" cy="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50" name="text.txt"/>
          <p:cNvGrpSpPr/>
          <p:nvPr/>
        </p:nvGrpSpPr>
        <p:grpSpPr>
          <a:xfrm>
            <a:off x="9747053" y="3971883"/>
            <a:ext cx="2051750" cy="1524002"/>
            <a:chOff x="0" y="0"/>
            <a:chExt cx="2051748" cy="1524001"/>
          </a:xfrm>
        </p:grpSpPr>
        <p:sp>
          <p:nvSpPr>
            <p:cNvPr id="248" name="矩形"/>
            <p:cNvSpPr/>
            <p:nvPr/>
          </p:nvSpPr>
          <p:spPr>
            <a:xfrm>
              <a:off x="0" y="-1"/>
              <a:ext cx="2051749" cy="152400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9" name="text.txt"/>
            <p:cNvSpPr txBox="1"/>
            <p:nvPr/>
          </p:nvSpPr>
          <p:spPr>
            <a:xfrm>
              <a:off x="0" y="407418"/>
              <a:ext cx="2051749" cy="709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text.txt</a:t>
              </a:r>
            </a:p>
          </p:txBody>
        </p:sp>
      </p:grpSp>
      <p:sp>
        <p:nvSpPr>
          <p:cNvPr id="251" name="線條"/>
          <p:cNvSpPr/>
          <p:nvPr/>
        </p:nvSpPr>
        <p:spPr>
          <a:xfrm>
            <a:off x="17673293" y="4668082"/>
            <a:ext cx="947707" cy="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2" name="線條"/>
          <p:cNvSpPr/>
          <p:nvPr/>
        </p:nvSpPr>
        <p:spPr>
          <a:xfrm>
            <a:off x="13472788" y="8981130"/>
            <a:ext cx="947707" cy="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3" name="線條"/>
          <p:cNvSpPr/>
          <p:nvPr/>
        </p:nvSpPr>
        <p:spPr>
          <a:xfrm>
            <a:off x="16960524" y="8981130"/>
            <a:ext cx="947707" cy="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4" name="線條"/>
          <p:cNvSpPr/>
          <p:nvPr/>
        </p:nvSpPr>
        <p:spPr>
          <a:xfrm>
            <a:off x="20164476" y="5854024"/>
            <a:ext cx="2" cy="1433165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5" name="線條"/>
          <p:cNvSpPr/>
          <p:nvPr/>
        </p:nvSpPr>
        <p:spPr>
          <a:xfrm flipH="1">
            <a:off x="5392077" y="5703003"/>
            <a:ext cx="14327458" cy="2204946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6" name="線條"/>
          <p:cNvSpPr/>
          <p:nvPr/>
        </p:nvSpPr>
        <p:spPr>
          <a:xfrm flipV="1">
            <a:off x="10905638" y="10412289"/>
            <a:ext cx="2" cy="829340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Workflow"/>
          <p:cNvSpPr txBox="1"/>
          <p:nvPr>
            <p:ph type="title" idx="4294967295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 defTabSz="2145738">
              <a:defRPr spc="-229"/>
            </a:lvl1pPr>
          </a:lstStyle>
          <a:p>
            <a:pPr/>
            <a:r>
              <a:t>Workflow</a:t>
            </a:r>
          </a:p>
        </p:txBody>
      </p:sp>
      <p:pic>
        <p:nvPicPr>
          <p:cNvPr id="259" name="未命名繪圖.jpg" descr="未命名繪圖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4335" y="-368720"/>
            <a:ext cx="16119789" cy="14045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ommand-line op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spc="0">
                <a:solidFill>
                  <a:srgbClr val="24292F"/>
                </a:solidFill>
              </a:defRPr>
            </a:lvl1pPr>
          </a:lstStyle>
          <a:p>
            <a:pPr/>
            <a:r>
              <a:t>Command-line options</a:t>
            </a:r>
          </a:p>
        </p:txBody>
      </p:sp>
      <p:sp>
        <p:nvSpPr>
          <p:cNvPr id="262" name="內文層級一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2" marL="609600"/>
            <a:r>
              <a:t>usage:</a:t>
            </a:r>
          </a:p>
          <a:p>
            <a:pPr lvl="7" marL="0" indent="1600200">
              <a:buSzTx/>
              <a:buNone/>
            </a:pPr>
            <a:r>
              <a:t>python3 main.py [-n NAME] [-f FOLDER] [-d DURATION] [--size] [--height] [--pos] &lt;pptx&gt; &lt;page&gt;</a:t>
            </a:r>
          </a:p>
          <a:p>
            <a:pPr/>
            <a:r>
              <a:t>pptx: path to pptx.</a:t>
            </a:r>
          </a:p>
          <a:p>
            <a:pPr/>
            <a:r>
              <a:t>page: page to insert sound and gif.</a:t>
            </a:r>
          </a:p>
          <a:p>
            <a:pPr/>
            <a:r>
              <a:t>-n: name of output wav and gif file.</a:t>
            </a:r>
          </a:p>
          <a:p>
            <a:pPr/>
            <a:r>
              <a:t>-f: source image folder in ‘PNG’.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內文層級一…"/>
          <p:cNvSpPr txBox="1"/>
          <p:nvPr>
            <p:ph type="body" idx="21"/>
          </p:nvPr>
        </p:nvSpPr>
        <p:spPr>
          <a:xfrm>
            <a:off x="1206500" y="4822468"/>
            <a:ext cx="21971000" cy="76820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2" marL="609600"/>
            <a:r>
              <a:t>-d: minimum duration of every image in gif. (unit: second)</a:t>
            </a:r>
          </a:p>
          <a:p>
            <a:pPr lvl="2" marL="609600"/>
            <a:r>
              <a:t>--size: a flag to resize the image by new width and new height. (unit: pixel)</a:t>
            </a:r>
          </a:p>
          <a:p>
            <a:pPr lvl="2" marL="609600"/>
            <a:r>
              <a:t>--height: a flag to scale the gif by a new height. (unit: pixel)</a:t>
            </a:r>
          </a:p>
          <a:p>
            <a:pPr lvl="2" marL="609600"/>
            <a:r>
              <a:t>--pos: a flag set the position of gif, default is (0, 0). (unit: pixel)</a:t>
            </a:r>
          </a:p>
        </p:txBody>
      </p:sp>
      <p:sp>
        <p:nvSpPr>
          <p:cNvPr id="265" name="Usage and ar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Usage and args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ource 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 images</a:t>
            </a:r>
          </a:p>
        </p:txBody>
      </p:sp>
      <p:sp>
        <p:nvSpPr>
          <p:cNvPr id="268" name="內文層級一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rhubarb will convert the audio file into 9 mouth shapes A~H and X, where A and X are the same</a:t>
            </a:r>
          </a:p>
          <a:p>
            <a:pPr/>
            <a:r>
              <a:t>As long as the PNG images of the 8 mouth shapes are named A~H according to the corresponding mouth shape, put them into a folder and then put it into ‘PNG’, it can be used by setting the -f parameter.</a:t>
            </a:r>
          </a:p>
          <a:p>
            <a:pPr/>
            <a:r>
              <a:t>The default sources is ‘Lip’, and ‘boy’ can be used.</a:t>
            </a:r>
          </a:p>
          <a:p>
            <a:pPr/>
            <a:r>
              <a:t>8 mouth shape can be found on GitHub: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https://github.com/DanielSWolf/rhubarb-lip-sync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Install…"/>
          <p:cNvSpPr txBox="1"/>
          <p:nvPr>
            <p:ph type="body" idx="1"/>
          </p:nvPr>
        </p:nvSpPr>
        <p:spPr>
          <a:xfrm>
            <a:off x="1206500" y="1382487"/>
            <a:ext cx="21971000" cy="11122030"/>
          </a:xfrm>
          <a:prstGeom prst="rect">
            <a:avLst/>
          </a:prstGeom>
        </p:spPr>
        <p:txBody>
          <a:bodyPr/>
          <a:lstStyle/>
          <a:p>
            <a:pPr>
              <a:defRPr sz="7200"/>
            </a:pPr>
            <a:r>
              <a:t>Install</a:t>
            </a:r>
          </a:p>
          <a:p>
            <a:pPr lvl="1">
              <a:defRPr sz="7200"/>
            </a:pPr>
            <a:r>
              <a:t>GCP</a:t>
            </a:r>
          </a:p>
          <a:p>
            <a:pPr lvl="1">
              <a:defRPr sz="7200"/>
            </a:pPr>
            <a:r>
              <a:t>Rhubarb</a:t>
            </a:r>
          </a:p>
          <a:p>
            <a:pPr lvl="1">
              <a:defRPr sz="7200"/>
            </a:pPr>
            <a:r>
              <a:t>Virtual environment</a:t>
            </a:r>
          </a:p>
          <a:p>
            <a:pPr>
              <a:defRPr sz="7200"/>
            </a:pPr>
            <a:r>
              <a:t>Workflow</a:t>
            </a:r>
          </a:p>
          <a:p>
            <a:pPr>
              <a:defRPr sz="7200"/>
            </a:pPr>
            <a:r>
              <a:t>Command-line options</a:t>
            </a:r>
          </a:p>
          <a:p>
            <a:pPr>
              <a:defRPr sz="7200"/>
            </a:pPr>
            <a:r>
              <a:t>Source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nstall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Install</a:t>
            </a:r>
          </a:p>
        </p:txBody>
      </p:sp>
      <p:sp>
        <p:nvSpPr>
          <p:cNvPr id="156" name="Download from github: https://github.com/asdb7b78/text_to_animation"/>
          <p:cNvSpPr txBox="1"/>
          <p:nvPr>
            <p:ph type="body" sz="quarter" idx="1"/>
          </p:nvPr>
        </p:nvSpPr>
        <p:spPr>
          <a:xfrm>
            <a:off x="1206500" y="2372961"/>
            <a:ext cx="21971000" cy="934780"/>
          </a:xfrm>
          <a:prstGeom prst="rect">
            <a:avLst/>
          </a:prstGeom>
        </p:spPr>
        <p:txBody>
          <a:bodyPr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/>
            </a:pPr>
            <a:r>
              <a:t>Download from github: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https://github.com/asdb7b78/text_to_animation</a:t>
            </a:r>
          </a:p>
        </p:txBody>
      </p:sp>
      <p:pic>
        <p:nvPicPr>
          <p:cNvPr id="157" name="截圖 2021-11-19 下午5.24.03.png" descr="截圖 2021-11-19 下午5.24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3095" y="3652108"/>
            <a:ext cx="18148302" cy="9448802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箭頭"/>
          <p:cNvSpPr/>
          <p:nvPr/>
        </p:nvSpPr>
        <p:spPr>
          <a:xfrm rot="5400000">
            <a:off x="13215776" y="4350953"/>
            <a:ext cx="127000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EA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CP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GCP</a:t>
            </a:r>
          </a:p>
        </p:txBody>
      </p:sp>
      <p:sp>
        <p:nvSpPr>
          <p:cNvPr id="161" name="Setting up authentication，到Google Cloud Platform 建立專案和服務帳戶並啟用text to speech api。https://cloud.google.com/text-to-speech/docs/libraries"/>
          <p:cNvSpPr txBox="1"/>
          <p:nvPr>
            <p:ph type="body" sz="quarter" idx="1"/>
          </p:nvPr>
        </p:nvSpPr>
        <p:spPr>
          <a:xfrm>
            <a:off x="1206500" y="2372961"/>
            <a:ext cx="21971000" cy="1680212"/>
          </a:xfrm>
          <a:prstGeom prst="rect">
            <a:avLst/>
          </a:prstGeom>
        </p:spPr>
        <p:txBody>
          <a:bodyPr/>
          <a:lstStyle/>
          <a:p>
            <a:pPr marL="591311" indent="-591311" defTabSz="2365187">
              <a:lnSpc>
                <a:spcPct val="90000"/>
              </a:lnSpc>
              <a:spcBef>
                <a:spcPts val="4300"/>
              </a:spcBef>
              <a:buSzPct val="123000"/>
              <a:buChar char="•"/>
              <a:defRPr b="0" sz="4600"/>
            </a:pPr>
            <a:r>
              <a:t>Setting up authentication, create project, service account and start up text-to-speech api。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https://cloud.google.com/text-to-speech/docs/libraries</a:t>
            </a:r>
            <a:r>
              <a:t> </a:t>
            </a:r>
          </a:p>
        </p:txBody>
      </p:sp>
      <p:pic>
        <p:nvPicPr>
          <p:cNvPr id="162" name="截圖 2021-11-19 下午5.37.39.png" descr="截圖 2021-11-19 下午5.37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4083105"/>
            <a:ext cx="18288000" cy="11379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5" name="1"/>
          <p:cNvGrpSpPr/>
          <p:nvPr/>
        </p:nvGrpSpPr>
        <p:grpSpPr>
          <a:xfrm>
            <a:off x="1556953" y="8568982"/>
            <a:ext cx="1270002" cy="1270002"/>
            <a:chOff x="0" y="0"/>
            <a:chExt cx="1270000" cy="1270000"/>
          </a:xfrm>
        </p:grpSpPr>
        <p:sp>
          <p:nvSpPr>
            <p:cNvPr id="163" name="箭頭"/>
            <p:cNvSpPr/>
            <p:nvPr/>
          </p:nvSpPr>
          <p:spPr>
            <a:xfrm>
              <a:off x="0" y="0"/>
              <a:ext cx="1270001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EAD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64" name="1"/>
            <p:cNvSpPr txBox="1"/>
            <p:nvPr/>
          </p:nvSpPr>
          <p:spPr>
            <a:xfrm>
              <a:off x="-1" y="342444"/>
              <a:ext cx="1009907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68" name="2"/>
          <p:cNvGrpSpPr/>
          <p:nvPr/>
        </p:nvGrpSpPr>
        <p:grpSpPr>
          <a:xfrm>
            <a:off x="17670772" y="6222998"/>
            <a:ext cx="1270002" cy="1270002"/>
            <a:chOff x="0" y="0"/>
            <a:chExt cx="1270000" cy="1270000"/>
          </a:xfrm>
        </p:grpSpPr>
        <p:sp>
          <p:nvSpPr>
            <p:cNvPr id="166" name="箭頭"/>
            <p:cNvSpPr/>
            <p:nvPr/>
          </p:nvSpPr>
          <p:spPr>
            <a:xfrm>
              <a:off x="0" y="0"/>
              <a:ext cx="1270001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EAD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67" name="2"/>
            <p:cNvSpPr txBox="1"/>
            <p:nvPr/>
          </p:nvSpPr>
          <p:spPr>
            <a:xfrm>
              <a:off x="-1" y="342444"/>
              <a:ext cx="1009907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截圖 2021-11-19 下午5.45.00.png" descr="截圖 2021-11-19 下午5.45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55700"/>
            <a:ext cx="18288000" cy="11404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" name="3"/>
          <p:cNvGrpSpPr/>
          <p:nvPr/>
        </p:nvGrpSpPr>
        <p:grpSpPr>
          <a:xfrm>
            <a:off x="6863091" y="3095022"/>
            <a:ext cx="1270002" cy="1270002"/>
            <a:chOff x="0" y="0"/>
            <a:chExt cx="1270000" cy="1270000"/>
          </a:xfrm>
        </p:grpSpPr>
        <p:sp>
          <p:nvSpPr>
            <p:cNvPr id="171" name="箭頭"/>
            <p:cNvSpPr/>
            <p:nvPr/>
          </p:nvSpPr>
          <p:spPr>
            <a:xfrm>
              <a:off x="0" y="0"/>
              <a:ext cx="1270001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EAD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2" name="3"/>
            <p:cNvSpPr txBox="1"/>
            <p:nvPr/>
          </p:nvSpPr>
          <p:spPr>
            <a:xfrm>
              <a:off x="-1" y="342444"/>
              <a:ext cx="1009907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76" name="4"/>
          <p:cNvGrpSpPr/>
          <p:nvPr/>
        </p:nvGrpSpPr>
        <p:grpSpPr>
          <a:xfrm>
            <a:off x="6042219" y="6468483"/>
            <a:ext cx="1270002" cy="1270002"/>
            <a:chOff x="0" y="0"/>
            <a:chExt cx="1270000" cy="1270000"/>
          </a:xfrm>
        </p:grpSpPr>
        <p:sp>
          <p:nvSpPr>
            <p:cNvPr id="174" name="箭頭"/>
            <p:cNvSpPr/>
            <p:nvPr/>
          </p:nvSpPr>
          <p:spPr>
            <a:xfrm>
              <a:off x="0" y="0"/>
              <a:ext cx="1270001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EAD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5" name="4"/>
            <p:cNvSpPr txBox="1"/>
            <p:nvPr/>
          </p:nvSpPr>
          <p:spPr>
            <a:xfrm>
              <a:off x="-1" y="342444"/>
              <a:ext cx="1009907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4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截圖 2021-11-19 下午6.00.37.png" descr="截圖 2021-11-19 下午6.00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1" name="5"/>
          <p:cNvGrpSpPr/>
          <p:nvPr/>
        </p:nvGrpSpPr>
        <p:grpSpPr>
          <a:xfrm>
            <a:off x="7252700" y="3719655"/>
            <a:ext cx="1270002" cy="1270002"/>
            <a:chOff x="0" y="0"/>
            <a:chExt cx="1270000" cy="1270000"/>
          </a:xfrm>
        </p:grpSpPr>
        <p:sp>
          <p:nvSpPr>
            <p:cNvPr id="179" name="箭頭"/>
            <p:cNvSpPr/>
            <p:nvPr/>
          </p:nvSpPr>
          <p:spPr>
            <a:xfrm>
              <a:off x="0" y="0"/>
              <a:ext cx="1270001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EAD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0" name="5"/>
            <p:cNvSpPr txBox="1"/>
            <p:nvPr/>
          </p:nvSpPr>
          <p:spPr>
            <a:xfrm>
              <a:off x="-1" y="342444"/>
              <a:ext cx="1009907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84" name="6"/>
          <p:cNvGrpSpPr/>
          <p:nvPr/>
        </p:nvGrpSpPr>
        <p:grpSpPr>
          <a:xfrm>
            <a:off x="5365474" y="6903542"/>
            <a:ext cx="1270002" cy="1270002"/>
            <a:chOff x="0" y="0"/>
            <a:chExt cx="1270000" cy="1270000"/>
          </a:xfrm>
        </p:grpSpPr>
        <p:sp>
          <p:nvSpPr>
            <p:cNvPr id="182" name="箭頭"/>
            <p:cNvSpPr/>
            <p:nvPr/>
          </p:nvSpPr>
          <p:spPr>
            <a:xfrm>
              <a:off x="0" y="0"/>
              <a:ext cx="1270001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EAD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3" name="6"/>
            <p:cNvSpPr txBox="1"/>
            <p:nvPr/>
          </p:nvSpPr>
          <p:spPr>
            <a:xfrm>
              <a:off x="-1" y="342444"/>
              <a:ext cx="1009907" cy="58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6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將生成的 .json key 下載後將環境變數GOOGLE_APPLICATION_CREDENTIALS設為key的檔案路徑。"/>
          <p:cNvSpPr txBox="1"/>
          <p:nvPr>
            <p:ph type="body" sz="quarter" idx="1"/>
          </p:nvPr>
        </p:nvSpPr>
        <p:spPr>
          <a:xfrm>
            <a:off x="1206499" y="2372961"/>
            <a:ext cx="22997368" cy="1646703"/>
          </a:xfrm>
          <a:prstGeom prst="rect">
            <a:avLst/>
          </a:prstGeom>
        </p:spPr>
        <p:txBody>
          <a:bodyPr/>
          <a:lstStyle>
            <a:lvl1pPr marL="603504" indent="-603504" defTabSz="2413954">
              <a:lnSpc>
                <a:spcPct val="90000"/>
              </a:lnSpc>
              <a:spcBef>
                <a:spcPts val="4400"/>
              </a:spcBef>
              <a:buSzPct val="123000"/>
              <a:buChar char="•"/>
              <a:defRPr b="0" sz="4700"/>
            </a:lvl1pPr>
          </a:lstStyle>
          <a:p>
            <a:pPr/>
            <a:r>
              <a:t>Download .json key and then set path to GOOGLE_APPLICATION_CREDENTIALS.</a:t>
            </a:r>
          </a:p>
        </p:txBody>
      </p:sp>
      <p:pic>
        <p:nvPicPr>
          <p:cNvPr id="187" name="截圖 2021-11-19 下午6.16.30.png" descr="截圖 2021-11-19 下午6.16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0870" y="4002377"/>
            <a:ext cx="15222260" cy="893784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GC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GCP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hubar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Rhubarb</a:t>
            </a:r>
          </a:p>
        </p:txBody>
      </p:sp>
      <p:pic>
        <p:nvPicPr>
          <p:cNvPr id="191" name="截圖 2021-11-21 上午2.33.36.png" descr="截圖 2021-11-21 上午2.33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3425" y="2792477"/>
            <a:ext cx="14497150" cy="10443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hubarb"/>
          <p:cNvSpPr txBox="1"/>
          <p:nvPr>
            <p:ph type="title"/>
          </p:nvPr>
        </p:nvSpPr>
        <p:spPr>
          <a:xfrm>
            <a:off x="1206500" y="1079499"/>
            <a:ext cx="21971000" cy="143316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Rhubarb</a:t>
            </a:r>
          </a:p>
        </p:txBody>
      </p:sp>
      <p:sp>
        <p:nvSpPr>
          <p:cNvPr id="194" name="Download: https://github.com/DanielSWolf/rhubarb-lip-sync/releases"/>
          <p:cNvSpPr txBox="1"/>
          <p:nvPr>
            <p:ph type="body" sz="quarter" idx="1"/>
          </p:nvPr>
        </p:nvSpPr>
        <p:spPr>
          <a:xfrm>
            <a:off x="1206500" y="2372961"/>
            <a:ext cx="21971000" cy="934780"/>
          </a:xfrm>
          <a:prstGeom prst="rect">
            <a:avLst/>
          </a:prstGeom>
        </p:spPr>
        <p:txBody>
          <a:bodyPr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/>
            </a:pPr>
            <a:r>
              <a:t>Download: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https://github.com/DanielSWolf/rhubarb-lip-sync/releases</a:t>
            </a:r>
            <a:r>
              <a:t> </a:t>
            </a:r>
          </a:p>
        </p:txBody>
      </p:sp>
      <p:pic>
        <p:nvPicPr>
          <p:cNvPr id="195" name="截圖 2021-11-19 下午6.17.37.png" descr="截圖 2021-11-19 下午6.17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3775259"/>
            <a:ext cx="18288000" cy="1143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箭頭"/>
          <p:cNvSpPr/>
          <p:nvPr/>
        </p:nvSpPr>
        <p:spPr>
          <a:xfrm>
            <a:off x="6123771" y="11785080"/>
            <a:ext cx="1270002" cy="1270002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EA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